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916" r:id="rId2"/>
    <p:sldId id="1931" r:id="rId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  <a:srgbClr val="75DB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18" autoAdjust="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0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120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FB51589-9DA5-4A38-A965-5708B88BC708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3CFFE2DD-6193-4A7C-819B-E37038A99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672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60413"/>
            <a:ext cx="4989513" cy="3743325"/>
          </a:xfrm>
          <a:ln/>
        </p:spPr>
      </p:sp>
      <p:sp>
        <p:nvSpPr>
          <p:cNvPr id="140291" name="Text Box 3"/>
          <p:cNvSpPr txBox="1">
            <a:spLocks noChangeArrowheads="1"/>
          </p:cNvSpPr>
          <p:nvPr/>
        </p:nvSpPr>
        <p:spPr bwMode="auto">
          <a:xfrm>
            <a:off x="929585" y="4988559"/>
            <a:ext cx="5086398" cy="28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0" tIns="48730" rIns="97460" bIns="48730">
            <a:spAutoFit/>
          </a:bodyPr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endParaRPr kumimoji="0" lang="ja-JP" altLang="en-US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</a:endParaRP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931179" y="4988559"/>
            <a:ext cx="4995512" cy="283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0" tIns="48730" rIns="97460" bIns="48730">
            <a:spAutoFit/>
          </a:bodyPr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ＭＳ Ｐ明朝" pitchFamily="18" charset="-128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endParaRPr kumimoji="0" lang="ja-JP" altLang="en-US" dirty="0">
              <a:solidFill>
                <a:srgbClr val="000000"/>
              </a:solidFill>
              <a:latin typeface="Century" pitchFamily="18" charset="0"/>
              <a:ea typeface="HG丸ｺﾞｼｯｸM-PRO" pitchFamily="50" charset="-128"/>
            </a:endParaRPr>
          </a:p>
        </p:txBody>
      </p:sp>
      <p:sp>
        <p:nvSpPr>
          <p:cNvPr id="140293" name="ノート プレースホルダ 5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246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67544" y="1340768"/>
          <a:ext cx="8352928" cy="4954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432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お客様の</a:t>
                      </a:r>
                    </a:p>
                  </a:txBody>
                  <a:tcPr marL="91451" marR="91451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/>
                        <a:t>分析内容</a:t>
                      </a:r>
                    </a:p>
                  </a:txBody>
                  <a:tcPr marL="91451" marR="91451" marT="45709" marB="4570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1855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To Be</a:t>
                      </a:r>
                      <a:r>
                        <a:rPr kumimoji="1" lang="en-US" altLang="ja-JP" sz="2400" baseline="0" dirty="0">
                          <a:latin typeface="+mn-ea"/>
                          <a:ea typeface="+mn-ea"/>
                        </a:rPr>
                        <a:t> </a:t>
                      </a:r>
                      <a:endParaRPr kumimoji="1" lang="ja-JP" altLang="en-US" sz="2400" baseline="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2400" baseline="0" dirty="0">
                          <a:latin typeface="+mn-ea"/>
                          <a:ea typeface="+mn-ea"/>
                        </a:rPr>
                        <a:t>ありたいは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</a:txBody>
                  <a:tcPr marL="91451" marR="91451" marT="45709" marB="45709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1" marR="91451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7036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As is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現状は</a:t>
                      </a:r>
                    </a:p>
                  </a:txBody>
                  <a:tcPr marL="91451" marR="91451" marT="45709" marB="45709" anchor="ctr"/>
                </a:tc>
                <a:tc>
                  <a:txBody>
                    <a:bodyPr/>
                    <a:lstStyle/>
                    <a:p>
                      <a:endParaRPr lang="ja-JP" altLang="en-US"/>
                    </a:p>
                  </a:txBody>
                  <a:tcPr marL="91451" marR="91451" marT="45709" marB="4570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8118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+mn-ea"/>
                          <a:ea typeface="+mn-ea"/>
                        </a:rPr>
                        <a:t>Gap</a:t>
                      </a:r>
                      <a:endParaRPr kumimoji="1" lang="ja-JP" altLang="en-US" sz="24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問題は</a:t>
                      </a:r>
                    </a:p>
                  </a:txBody>
                  <a:tcPr marL="91451" marR="91451" marT="45709" marB="45709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1" marR="91451" marT="45709" marB="4570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22966">
                <a:tc>
                  <a:txBody>
                    <a:bodyPr/>
                    <a:lstStyle/>
                    <a:p>
                      <a:r>
                        <a:rPr kumimoji="1" lang="en-US" altLang="ja-JP" sz="24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Purpose</a:t>
                      </a:r>
                    </a:p>
                    <a:p>
                      <a:r>
                        <a:rPr kumimoji="1" lang="ja-JP" altLang="en-US" sz="2400" dirty="0">
                          <a:latin typeface="+mn-ea"/>
                          <a:ea typeface="+mn-ea"/>
                        </a:rPr>
                        <a:t>目的は</a:t>
                      </a:r>
                    </a:p>
                  </a:txBody>
                  <a:tcPr marL="91451" marR="91451" marT="45709" marB="45709" anchor="ctr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91451" marR="91451" marT="45709" marB="4570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title"/>
          </p:nvPr>
        </p:nvSpPr>
        <p:spPr>
          <a:xfrm>
            <a:off x="901423" y="333375"/>
            <a:ext cx="7405342" cy="732234"/>
          </a:xfrm>
          <a:solidFill>
            <a:schemeClr val="bg1"/>
          </a:solidFill>
          <a:ln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86898" tIns="43448" rIns="86898" bIns="43448">
            <a:normAutofit fontScale="90000"/>
          </a:bodyPr>
          <a:lstStyle/>
          <a:p>
            <a:pPr defTabSz="866699">
              <a:defRPr/>
            </a:pPr>
            <a:r>
              <a:rPr lang="ja-JP" altLang="en-US" dirty="0">
                <a:ea typeface="HGP創英角ｺﾞｼｯｸUB" pitchFamily="50" charset="-128"/>
              </a:rPr>
              <a:t>ギャップ分析</a:t>
            </a:r>
            <a:endParaRPr lang="ja-JP" altLang="en-US" sz="3100" dirty="0"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195278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8448-B336-A894-08F4-31548F613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戦略フレームワーク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2257B23C-1495-8211-E3D3-041722795B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839237"/>
              </p:ext>
            </p:extLst>
          </p:nvPr>
        </p:nvGraphicFramePr>
        <p:xfrm>
          <a:off x="395536" y="1268760"/>
          <a:ext cx="8352928" cy="51805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39602458"/>
                    </a:ext>
                  </a:extLst>
                </a:gridCol>
                <a:gridCol w="7272808">
                  <a:extLst>
                    <a:ext uri="{9D8B030D-6E8A-4147-A177-3AD203B41FA5}">
                      <a16:colId xmlns:a16="http://schemas.microsoft.com/office/drawing/2014/main" val="473111647"/>
                    </a:ext>
                  </a:extLst>
                </a:gridCol>
              </a:tblGrid>
              <a:tr h="430526"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/>
                        <a:t>内容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0507"/>
                  </a:ext>
                </a:extLst>
              </a:tr>
              <a:tr h="1381529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+mn-ea"/>
                          <a:ea typeface="+mn-ea"/>
                        </a:rPr>
                        <a:t>目的</a:t>
                      </a:r>
                    </a:p>
                    <a:p>
                      <a:endParaRPr kumimoji="1" lang="en-US" altLang="ja-JP" sz="20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2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dirty="0">
                          <a:latin typeface="+mn-ea"/>
                          <a:ea typeface="+mn-ea"/>
                        </a:rPr>
                        <a:t>コンセプト</a:t>
                      </a:r>
                      <a:r>
                        <a:rPr kumimoji="1" lang="en-US" altLang="ja-JP" sz="20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20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424234"/>
                  </a:ext>
                </a:extLst>
              </a:tr>
              <a:tr h="1428305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+mn-ea"/>
                          <a:ea typeface="+mn-ea"/>
                        </a:rPr>
                        <a:t>戦略</a:t>
                      </a:r>
                      <a:endParaRPr kumimoji="1" lang="en-US" altLang="ja-JP" sz="2000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20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2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dirty="0">
                          <a:latin typeface="+mn-ea"/>
                          <a:ea typeface="+mn-ea"/>
                        </a:rPr>
                        <a:t>必要条件</a:t>
                      </a:r>
                      <a:r>
                        <a:rPr kumimoji="1" lang="en-US" altLang="ja-JP" sz="20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98902"/>
                  </a:ext>
                </a:extLst>
              </a:tr>
              <a:tr h="1913477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latin typeface="+mn-ea"/>
                          <a:ea typeface="+mn-ea"/>
                        </a:rPr>
                        <a:t>戦術</a:t>
                      </a:r>
                    </a:p>
                    <a:p>
                      <a:endParaRPr kumimoji="1" lang="en-US" altLang="ja-JP" sz="2000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2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dirty="0">
                          <a:latin typeface="+mn-ea"/>
                          <a:ea typeface="+mn-ea"/>
                        </a:rPr>
                        <a:t>施策</a:t>
                      </a:r>
                      <a:r>
                        <a:rPr kumimoji="1" lang="en-US" altLang="ja-JP" sz="2000" dirty="0">
                          <a:latin typeface="+mn-ea"/>
                          <a:ea typeface="+mn-ea"/>
                        </a:rPr>
                        <a:t>)</a:t>
                      </a:r>
                      <a:endParaRPr kumimoji="1" lang="ja-JP" altLang="en-US" sz="200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2000" b="0" i="0" kern="1200" dirty="0">
                        <a:solidFill>
                          <a:schemeClr val="dk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377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1468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1981</TotalTime>
  <Words>38</Words>
  <Application>Microsoft Office PowerPoint</Application>
  <PresentationFormat>画面に合わせる (4:3)</PresentationFormat>
  <Paragraphs>23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Century</vt:lpstr>
      <vt:lpstr>Office テーマ</vt:lpstr>
      <vt:lpstr>ギャップ分析</vt:lpstr>
      <vt:lpstr>戦略フレームワーク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asami</dc:creator>
  <cp:lastModifiedBy>asami</cp:lastModifiedBy>
  <cp:revision>120</cp:revision>
  <cp:lastPrinted>2022-09-06T06:31:13Z</cp:lastPrinted>
  <dcterms:created xsi:type="dcterms:W3CDTF">2020-09-05T06:19:34Z</dcterms:created>
  <dcterms:modified xsi:type="dcterms:W3CDTF">2022-09-12T05:03:30Z</dcterms:modified>
</cp:coreProperties>
</file>