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6B5A8-9A7F-4FE4-AB28-BBD38E499E5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362B6-2AC5-4B22-AFC3-697B7ECCB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00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50888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557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176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796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2064246-DABE-402A-A72C-57B70434DBF4}" type="slidenum">
              <a:rPr lang="en-US" altLang="ja-JP">
                <a:ea typeface="ＭＳ Ｐゴシック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6584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945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659460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A09659A-36E3-4DE6-B970-E3BCAB138375}" type="slidenum">
              <a:rPr lang="en-US" altLang="ja-JP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50888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557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176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796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D4DD940-7EEB-4A42-9D9C-6AF821BB64C9}" type="slidenum">
              <a:rPr lang="en-US" altLang="ja-JP">
                <a:ea typeface="ＭＳ Ｐゴシック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66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6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457467" cy="608707"/>
          </a:xfrm>
        </p:spPr>
        <p:txBody>
          <a:bodyPr>
            <a:normAutofit/>
          </a:bodyPr>
          <a:lstStyle/>
          <a:p>
            <a:pPr algn="l" eaLnBrk="1" hangingPunct="1"/>
            <a:r>
              <a:rPr lang="ja-JP" altLang="en-US" sz="2800" b="1" dirty="0"/>
              <a:t>　　</a:t>
            </a:r>
            <a:r>
              <a:rPr lang="ja-JP" altLang="en-US" sz="2800" b="1" dirty="0" smtClean="0"/>
              <a:t>プロジェクト変更管理申請書</a:t>
            </a:r>
            <a:endParaRPr lang="ja-JP" altLang="en-US" sz="2800" b="1" dirty="0"/>
          </a:p>
        </p:txBody>
      </p:sp>
      <p:graphicFrame>
        <p:nvGraphicFramePr>
          <p:cNvPr id="1467395" name="Group 3"/>
          <p:cNvGraphicFramePr>
            <a:graphicFrameLocks noGrp="1"/>
          </p:cNvGraphicFramePr>
          <p:nvPr/>
        </p:nvGraphicFramePr>
        <p:xfrm>
          <a:off x="647462" y="3144739"/>
          <a:ext cx="7847680" cy="360164"/>
        </p:xfrm>
        <a:graphic>
          <a:graphicData uri="http://schemas.openxmlformats.org/drawingml/2006/table">
            <a:tbl>
              <a:tblPr/>
              <a:tblGrid>
                <a:gridCol w="1943988"/>
                <a:gridCol w="1979852"/>
                <a:gridCol w="1961920"/>
                <a:gridCol w="1961920"/>
              </a:tblGrid>
              <a:tr h="360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重要度</a:t>
                      </a:r>
                    </a:p>
                  </a:txBody>
                  <a:tcPr marL="91430" marR="91430" marT="45736" marB="457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大・中・小</a:t>
                      </a:r>
                    </a:p>
                  </a:txBody>
                  <a:tcPr marL="91430" marR="91430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緊急度</a:t>
                      </a:r>
                    </a:p>
                  </a:txBody>
                  <a:tcPr marL="91430" marR="91430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大・中・小</a:t>
                      </a:r>
                    </a:p>
                  </a:txBody>
                  <a:tcPr marL="91430" marR="91430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67422" name="Group 30"/>
          <p:cNvGraphicFramePr>
            <a:graphicFrameLocks noGrp="1"/>
          </p:cNvGraphicFramePr>
          <p:nvPr/>
        </p:nvGraphicFramePr>
        <p:xfrm>
          <a:off x="646067" y="3504903"/>
          <a:ext cx="7850472" cy="2894707"/>
        </p:xfrm>
        <a:graphic>
          <a:graphicData uri="http://schemas.openxmlformats.org/drawingml/2006/table">
            <a:tbl>
              <a:tblPr/>
              <a:tblGrid>
                <a:gridCol w="1946086"/>
                <a:gridCol w="5904386"/>
              </a:tblGrid>
              <a:tr h="868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変更内容</a:t>
                      </a:r>
                    </a:p>
                  </a:txBody>
                  <a:tcPr marL="91428" marR="91428"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28" marR="91428"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QCD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などへの影響</a:t>
                      </a:r>
                    </a:p>
                  </a:txBody>
                  <a:tcPr marL="91428" marR="91428"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28" marR="91428"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その他</a:t>
                      </a:r>
                    </a:p>
                  </a:txBody>
                  <a:tcPr marL="91428" marR="91428"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28" marR="91428"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結果</a:t>
                      </a:r>
                    </a:p>
                  </a:txBody>
                  <a:tcPr marL="91428" marR="91428"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採用　・不採用　・保留　　　　　</a:t>
                      </a:r>
                      <a:endParaRPr kumimoji="1" lang="ja-JP" altLang="ja-JP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28" marR="91428"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67448" name="Group 56"/>
          <p:cNvGraphicFramePr>
            <a:graphicFrameLocks noGrp="1"/>
          </p:cNvGraphicFramePr>
          <p:nvPr/>
        </p:nvGraphicFramePr>
        <p:xfrm>
          <a:off x="647462" y="1201044"/>
          <a:ext cx="7847680" cy="306586"/>
        </p:xfrm>
        <a:graphic>
          <a:graphicData uri="http://schemas.openxmlformats.org/drawingml/2006/table">
            <a:tbl>
              <a:tblPr/>
              <a:tblGrid>
                <a:gridCol w="1961920"/>
                <a:gridCol w="1961920"/>
                <a:gridCol w="1961920"/>
                <a:gridCol w="1961920"/>
              </a:tblGrid>
              <a:tr h="306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作成者</a:t>
                      </a:r>
                    </a:p>
                  </a:txBody>
                  <a:tcPr marL="91426" marR="91426" marT="45845" marB="458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26" marR="91426" marT="45845" marB="458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承認者</a:t>
                      </a:r>
                    </a:p>
                  </a:txBody>
                  <a:tcPr marL="91426" marR="91426" marT="45845" marB="458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26" marR="91426" marT="45845" marB="458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30"/>
          <p:cNvGraphicFramePr>
            <a:graphicFrameLocks noGrp="1"/>
          </p:cNvGraphicFramePr>
          <p:nvPr/>
        </p:nvGraphicFramePr>
        <p:xfrm>
          <a:off x="647462" y="1488281"/>
          <a:ext cx="7847681" cy="1656457"/>
        </p:xfrm>
        <a:graphic>
          <a:graphicData uri="http://schemas.openxmlformats.org/drawingml/2006/table">
            <a:tbl>
              <a:tblPr/>
              <a:tblGrid>
                <a:gridCol w="1943921"/>
                <a:gridCol w="5903760"/>
              </a:tblGrid>
              <a:tr h="602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変更項目</a:t>
                      </a:r>
                    </a:p>
                  </a:txBody>
                  <a:tcPr marL="91426" marR="91426"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26" marR="9142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変更理由</a:t>
                      </a:r>
                    </a:p>
                  </a:txBody>
                  <a:tcPr marL="91426" marR="91426"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26" marR="9142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56"/>
          <p:cNvGraphicFramePr>
            <a:graphicFrameLocks noGrp="1"/>
          </p:cNvGraphicFramePr>
          <p:nvPr/>
        </p:nvGraphicFramePr>
        <p:xfrm>
          <a:off x="647462" y="863204"/>
          <a:ext cx="7849076" cy="337840"/>
        </p:xfrm>
        <a:graphic>
          <a:graphicData uri="http://schemas.openxmlformats.org/drawingml/2006/table">
            <a:tbl>
              <a:tblPr/>
              <a:tblGrid>
                <a:gridCol w="1962269"/>
                <a:gridCol w="1962269"/>
                <a:gridCol w="1962269"/>
                <a:gridCol w="1962269"/>
              </a:tblGrid>
              <a:tr h="337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申請番号</a:t>
                      </a:r>
                    </a:p>
                  </a:txBody>
                  <a:tcPr marL="91444" marR="91444" marT="45761" marB="4576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4" marR="91444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申請日</a:t>
                      </a:r>
                    </a:p>
                  </a:txBody>
                  <a:tcPr marL="91444" marR="91444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4" marR="91444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1539" name="フッター プレースホルダー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mtClean="0"/>
              <a:t>Copyright©Ten`s.</a:t>
            </a:r>
            <a:r>
              <a:rPr lang="ja-JP" altLang="en-US" smtClean="0"/>
              <a:t>Ｃ</a:t>
            </a:r>
            <a:r>
              <a:rPr lang="en-US" altLang="ja-JP" smtClean="0"/>
              <a:t>o.</a:t>
            </a:r>
            <a:r>
              <a:rPr lang="ja-JP" altLang="en-US" smtClean="0"/>
              <a:t>，ＬＴＤ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36784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フッター プレースホルダー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mtClean="0"/>
              <a:t>Copyright©Ten`s.</a:t>
            </a:r>
            <a:r>
              <a:rPr lang="ja-JP" altLang="en-US" smtClean="0"/>
              <a:t>Ｃ</a:t>
            </a:r>
            <a:r>
              <a:rPr lang="en-US" altLang="ja-JP" smtClean="0"/>
              <a:t>o.</a:t>
            </a:r>
            <a:r>
              <a:rPr lang="ja-JP" altLang="en-US" smtClean="0"/>
              <a:t>，ＬＴＤ</a:t>
            </a:r>
            <a:endParaRPr lang="en-US" altLang="ja-JP" smtClean="0"/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457688" y="863203"/>
          <a:ext cx="8038850" cy="128289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62700"/>
                <a:gridCol w="5276150"/>
              </a:tblGrid>
              <a:tr h="427633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sz="1300" kern="100" dirty="0">
                          <a:effectLst/>
                        </a:rPr>
                        <a:t>プロジェクト名：</a:t>
                      </a:r>
                      <a:endParaRPr lang="ja-JP" sz="13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261" marR="5526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300" kern="100">
                          <a:effectLst/>
                        </a:rPr>
                        <a:t> </a:t>
                      </a:r>
                      <a:endParaRPr lang="ja-JP" sz="13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261" marR="55261" marT="0" marB="0" anchor="ctr"/>
                </a:tc>
              </a:tr>
              <a:tr h="427633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sz="1300" kern="100" dirty="0">
                          <a:effectLst/>
                        </a:rPr>
                        <a:t>プロジェクト・マネジャー：</a:t>
                      </a:r>
                      <a:endParaRPr lang="ja-JP" sz="13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261" marR="5526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300" kern="100" dirty="0">
                          <a:effectLst/>
                        </a:rPr>
                        <a:t> </a:t>
                      </a:r>
                      <a:endParaRPr lang="ja-JP" sz="13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261" marR="55261" marT="0" marB="0" anchor="ctr"/>
                </a:tc>
              </a:tr>
              <a:tr h="427633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altLang="en-US" sz="13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変更承認者</a:t>
                      </a:r>
                      <a:endParaRPr lang="ja-JP" sz="13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261" marR="5526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ja-JP" sz="13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261" marR="55261" marT="0" marB="0" anchor="ctr"/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57689" y="2146102"/>
          <a:ext cx="8038852" cy="44574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2875"/>
                <a:gridCol w="822875"/>
                <a:gridCol w="2721815"/>
                <a:gridCol w="949471"/>
                <a:gridCol w="632980"/>
                <a:gridCol w="822875"/>
                <a:gridCol w="1265961"/>
              </a:tblGrid>
              <a:tr h="65797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3525" algn="l"/>
                          <a:tab pos="2032635" algn="l"/>
                          <a:tab pos="2785110" algn="l"/>
                          <a:tab pos="3537585" algn="l"/>
                          <a:tab pos="4290060" algn="l"/>
                          <a:tab pos="5042535" algn="l"/>
                        </a:tabLst>
                      </a:pPr>
                      <a:r>
                        <a:rPr lang="ja-JP" sz="1500" b="0" kern="100" dirty="0">
                          <a:effectLst/>
                        </a:rPr>
                        <a:t>変更管理</a:t>
                      </a:r>
                      <a:r>
                        <a:rPr lang="en-US" sz="1500" b="0" kern="100" dirty="0">
                          <a:effectLst/>
                        </a:rPr>
                        <a:t>No</a:t>
                      </a:r>
                      <a:endParaRPr lang="ja-JP" sz="1500" b="0" kern="100" dirty="0">
                        <a:effectLst/>
                        <a:latin typeface="ＤＦＰ特太ゴシック体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3525" algn="l"/>
                          <a:tab pos="2032635" algn="l"/>
                          <a:tab pos="2785110" algn="l"/>
                          <a:tab pos="3537585" algn="l"/>
                          <a:tab pos="4290060" algn="l"/>
                          <a:tab pos="5042535" algn="l"/>
                        </a:tabLst>
                      </a:pPr>
                      <a:r>
                        <a:rPr lang="en-US" sz="1500" b="0" kern="100" dirty="0">
                          <a:effectLst/>
                        </a:rPr>
                        <a:t> </a:t>
                      </a:r>
                      <a:r>
                        <a:rPr lang="ja-JP" altLang="en-US" sz="1500" b="0" kern="100" dirty="0">
                          <a:effectLst/>
                        </a:rPr>
                        <a:t>申請</a:t>
                      </a:r>
                      <a:r>
                        <a:rPr lang="ja-JP" sz="1500" b="0" kern="100" dirty="0">
                          <a:effectLst/>
                        </a:rPr>
                        <a:t>日</a:t>
                      </a:r>
                      <a:endParaRPr lang="ja-JP" sz="1500" b="0" kern="100" dirty="0">
                        <a:effectLst/>
                        <a:latin typeface="ＤＦＰ特太ゴシック体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3525" algn="l"/>
                          <a:tab pos="2032635" algn="l"/>
                          <a:tab pos="2785110" algn="l"/>
                          <a:tab pos="3537585" algn="l"/>
                          <a:tab pos="4290060" algn="l"/>
                          <a:tab pos="5042535" algn="l"/>
                        </a:tabLst>
                      </a:pPr>
                      <a:r>
                        <a:rPr lang="ja-JP" sz="1500" b="0" kern="100" dirty="0">
                          <a:effectLst/>
                        </a:rPr>
                        <a:t>変 更 の 内 容</a:t>
                      </a:r>
                      <a:endParaRPr lang="ja-JP" sz="1500" b="0" kern="100" dirty="0">
                        <a:effectLst/>
                        <a:latin typeface="ＤＦＰ特太ゴシック体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3525" algn="l"/>
                          <a:tab pos="2032635" algn="l"/>
                          <a:tab pos="2785110" algn="l"/>
                          <a:tab pos="3537585" algn="l"/>
                          <a:tab pos="4290060" algn="l"/>
                          <a:tab pos="5042535" algn="l"/>
                        </a:tabLst>
                      </a:pPr>
                      <a:r>
                        <a:rPr lang="ja-JP" altLang="en-US" sz="1500" b="0" kern="100" spc="10" dirty="0">
                          <a:effectLst/>
                        </a:rPr>
                        <a:t>申請者</a:t>
                      </a: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3525" algn="l"/>
                          <a:tab pos="2032635" algn="l"/>
                          <a:tab pos="2785110" algn="l"/>
                          <a:tab pos="3537585" algn="l"/>
                          <a:tab pos="4290060" algn="l"/>
                          <a:tab pos="5042535" algn="l"/>
                        </a:tabLst>
                      </a:pPr>
                      <a:r>
                        <a:rPr lang="ja-JP" altLang="en-US" sz="1500" b="0" kern="100" spc="10" dirty="0">
                          <a:effectLst/>
                          <a:latin typeface="ＤＦＰ特太ゴシック体"/>
                          <a:cs typeface="Times New Roman"/>
                        </a:rPr>
                        <a:t>申請部署</a:t>
                      </a:r>
                      <a:endParaRPr lang="ja-JP" sz="1500" b="0" kern="100" dirty="0">
                        <a:effectLst/>
                        <a:latin typeface="ＤＦＰ特太ゴシック体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3525" algn="l"/>
                          <a:tab pos="2032635" algn="l"/>
                          <a:tab pos="2785110" algn="l"/>
                          <a:tab pos="3537585" algn="l"/>
                          <a:tab pos="4290060" algn="l"/>
                          <a:tab pos="5042535" algn="l"/>
                        </a:tabLst>
                      </a:pPr>
                      <a:r>
                        <a:rPr lang="ja-JP" altLang="en-US" sz="1500" b="0" kern="100" dirty="0">
                          <a:effectLst/>
                          <a:latin typeface="ＤＦＰ特太ゴシック体"/>
                          <a:cs typeface="Times New Roman"/>
                        </a:rPr>
                        <a:t>連絡先</a:t>
                      </a:r>
                      <a:endParaRPr lang="ja-JP" sz="1500" b="0" kern="100" dirty="0">
                        <a:effectLst/>
                        <a:latin typeface="ＤＦＰ特太ゴシック体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3525" algn="l"/>
                          <a:tab pos="2032635" algn="l"/>
                          <a:tab pos="2785110" algn="l"/>
                          <a:tab pos="3537585" algn="l"/>
                          <a:tab pos="4290060" algn="l"/>
                          <a:tab pos="5042535" algn="l"/>
                        </a:tabLst>
                      </a:pPr>
                      <a:r>
                        <a:rPr lang="ja-JP" altLang="en-US" sz="1500" b="0" kern="100" dirty="0">
                          <a:effectLst/>
                          <a:latin typeface="ＤＦＰ特太ゴシック体"/>
                          <a:cs typeface="Times New Roman"/>
                        </a:rPr>
                        <a:t>完了日</a:t>
                      </a:r>
                      <a:endParaRPr lang="ja-JP" sz="1500" b="0" kern="100" dirty="0">
                        <a:effectLst/>
                        <a:latin typeface="ＤＦＰ特太ゴシック体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3525" algn="l"/>
                          <a:tab pos="2032635" algn="l"/>
                          <a:tab pos="2785110" algn="l"/>
                          <a:tab pos="3537585" algn="l"/>
                          <a:tab pos="4290060" algn="l"/>
                          <a:tab pos="5042535" algn="l"/>
                        </a:tabLst>
                      </a:pPr>
                      <a:r>
                        <a:rPr lang="ja-JP" altLang="en-US" sz="1500" b="0" kern="100" dirty="0">
                          <a:effectLst/>
                          <a:latin typeface="ＤＦＰ特太ゴシック体"/>
                          <a:cs typeface="Times New Roman"/>
                        </a:rPr>
                        <a:t>評価</a:t>
                      </a:r>
                      <a:endParaRPr lang="ja-JP" sz="1500" b="0" kern="100" dirty="0">
                        <a:effectLst/>
                        <a:latin typeface="ＤＦＰ特太ゴシック体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59886"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66040" algn="l"/>
                          <a:tab pos="265430" algn="l"/>
                        </a:tabLst>
                      </a:pPr>
                      <a:r>
                        <a:rPr lang="en-US" sz="1500" kern="100" spc="20" dirty="0">
                          <a:effectLst/>
                        </a:rPr>
                        <a:t> </a:t>
                      </a: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594360" algn="l"/>
                          <a:tab pos="-262890" algn="l"/>
                          <a:tab pos="69215" algn="l"/>
                          <a:tab pos="400685" algn="l"/>
                        </a:tabLst>
                      </a:pPr>
                      <a:r>
                        <a:rPr lang="en-US" sz="1500" kern="100" spc="20" dirty="0">
                          <a:effectLst/>
                        </a:rPr>
                        <a:t> </a:t>
                      </a: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4930" algn="just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594360" algn="l"/>
                          <a:tab pos="-262890" algn="l"/>
                          <a:tab pos="400685" algn="l"/>
                        </a:tabLst>
                      </a:pPr>
                      <a:r>
                        <a:rPr lang="en-US" sz="1500" kern="100" spc="20" dirty="0">
                          <a:effectLst/>
                        </a:rPr>
                        <a:t> </a:t>
                      </a: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en-US" sz="1500" kern="100" spc="20" dirty="0">
                          <a:effectLst/>
                        </a:rPr>
                        <a:t> </a:t>
                      </a: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802005" algn="l"/>
                          <a:tab pos="1133475" algn="l"/>
                        </a:tabLst>
                      </a:pPr>
                      <a:r>
                        <a:rPr lang="en-US" sz="1500" kern="100" spc="20" dirty="0">
                          <a:effectLst/>
                        </a:rPr>
                        <a:t> </a:t>
                      </a: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採用</a:t>
                      </a: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不採用</a:t>
                      </a: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保留</a:t>
                      </a: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59886"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66040" algn="l"/>
                          <a:tab pos="265430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594360" algn="l"/>
                          <a:tab pos="-262890" algn="l"/>
                          <a:tab pos="69215" algn="l"/>
                          <a:tab pos="40068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4930" algn="just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594360" algn="l"/>
                          <a:tab pos="-262890" algn="l"/>
                          <a:tab pos="40068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採用</a:t>
                      </a: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不採用</a:t>
                      </a: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保留</a:t>
                      </a:r>
                      <a:endParaRPr lang="ja-JP" alt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59886"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66040" algn="l"/>
                          <a:tab pos="265430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594360" algn="l"/>
                          <a:tab pos="-262890" algn="l"/>
                          <a:tab pos="69215" algn="l"/>
                          <a:tab pos="40068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4930" algn="just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594360" algn="l"/>
                          <a:tab pos="-262890" algn="l"/>
                          <a:tab pos="40068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採用</a:t>
                      </a: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不採用</a:t>
                      </a: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保留</a:t>
                      </a:r>
                      <a:endParaRPr lang="ja-JP" alt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59886"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66040" algn="l"/>
                          <a:tab pos="265430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594360" algn="l"/>
                          <a:tab pos="-262890" algn="l"/>
                          <a:tab pos="69215" algn="l"/>
                          <a:tab pos="40068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4930" algn="just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594360" algn="l"/>
                          <a:tab pos="-262890" algn="l"/>
                          <a:tab pos="40068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採用</a:t>
                      </a: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不採用</a:t>
                      </a: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保留</a:t>
                      </a:r>
                      <a:endParaRPr lang="ja-JP" alt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59886"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66040" algn="l"/>
                          <a:tab pos="265430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594360" algn="l"/>
                          <a:tab pos="-262890" algn="l"/>
                          <a:tab pos="69215" algn="l"/>
                          <a:tab pos="40068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4930" algn="just">
                        <a:lnSpc>
                          <a:spcPts val="2225"/>
                        </a:lnSpc>
                        <a:spcAft>
                          <a:spcPts val="0"/>
                        </a:spcAft>
                        <a:tabLst>
                          <a:tab pos="-594360" algn="l"/>
                          <a:tab pos="-262890" algn="l"/>
                          <a:tab pos="40068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endParaRPr 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採用</a:t>
                      </a: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不採用</a:t>
                      </a:r>
                    </a:p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  <a:tabLst>
                          <a:tab pos="-1188720" algn="l"/>
                          <a:tab pos="-857250" algn="l"/>
                          <a:tab pos="-525145" algn="l"/>
                          <a:tab pos="-193675" algn="l"/>
                          <a:tab pos="138430" algn="l"/>
                          <a:tab pos="469900" algn="l"/>
                          <a:tab pos="802005" algn="l"/>
                          <a:tab pos="1133475" algn="l"/>
                        </a:tabLst>
                      </a:pPr>
                      <a:r>
                        <a:rPr lang="ja-JP" altLang="en-US" sz="15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保留</a:t>
                      </a:r>
                      <a:endParaRPr lang="ja-JP" altLang="ja-JP" sz="15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81862"/>
            <a:ext cx="8457467" cy="608707"/>
          </a:xfrm>
          <a:prstGeom prst="rect">
            <a:avLst/>
          </a:prstGeom>
        </p:spPr>
        <p:txBody>
          <a:bodyPr lIns="82579" tIns="41290" rIns="82579" bIns="41290"/>
          <a:lstStyle>
            <a:lvl1pPr algn="ctr" defTabSz="1011238" rtl="0" eaLnBrk="0" fontAlgn="base" hangingPunct="0">
              <a:spcBef>
                <a:spcPct val="0"/>
              </a:spcBef>
              <a:spcAft>
                <a:spcPct val="0"/>
              </a:spcAft>
              <a:defRPr kumimoji="1" sz="4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011238" rtl="0" eaLnBrk="0" fontAlgn="base" hangingPunct="0">
              <a:spcBef>
                <a:spcPct val="0"/>
              </a:spcBef>
              <a:spcAft>
                <a:spcPct val="0"/>
              </a:spcAft>
              <a:defRPr kumimoji="1" sz="49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defTabSz="1011238" rtl="0" eaLnBrk="0" fontAlgn="base" hangingPunct="0">
              <a:spcBef>
                <a:spcPct val="0"/>
              </a:spcBef>
              <a:spcAft>
                <a:spcPct val="0"/>
              </a:spcAft>
              <a:defRPr kumimoji="1" sz="49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defTabSz="1011238" rtl="0" eaLnBrk="0" fontAlgn="base" hangingPunct="0">
              <a:spcBef>
                <a:spcPct val="0"/>
              </a:spcBef>
              <a:spcAft>
                <a:spcPct val="0"/>
              </a:spcAft>
              <a:defRPr kumimoji="1" sz="49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defTabSz="1011238" rtl="0" eaLnBrk="0" fontAlgn="base" hangingPunct="0">
              <a:spcBef>
                <a:spcPct val="0"/>
              </a:spcBef>
              <a:spcAft>
                <a:spcPct val="0"/>
              </a:spcAft>
              <a:defRPr kumimoji="1" sz="49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6807" algn="ctr" defTabSz="1011956" rtl="0" fontAlgn="base">
              <a:spcBef>
                <a:spcPct val="0"/>
              </a:spcBef>
              <a:spcAft>
                <a:spcPct val="0"/>
              </a:spcAft>
              <a:defRPr kumimoji="1" sz="49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3614" algn="ctr" defTabSz="1011956" rtl="0" fontAlgn="base">
              <a:spcBef>
                <a:spcPct val="0"/>
              </a:spcBef>
              <a:spcAft>
                <a:spcPct val="0"/>
              </a:spcAft>
              <a:defRPr kumimoji="1" sz="49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0422" algn="ctr" defTabSz="1011956" rtl="0" fontAlgn="base">
              <a:spcBef>
                <a:spcPct val="0"/>
              </a:spcBef>
              <a:spcAft>
                <a:spcPct val="0"/>
              </a:spcAft>
              <a:defRPr kumimoji="1" sz="49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7233" algn="ctr" defTabSz="1011956" rtl="0" fontAlgn="base">
              <a:spcBef>
                <a:spcPct val="0"/>
              </a:spcBef>
              <a:spcAft>
                <a:spcPct val="0"/>
              </a:spcAft>
              <a:defRPr kumimoji="1" sz="49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2800" b="1" kern="0" dirty="0">
                <a:solidFill>
                  <a:schemeClr val="tx1"/>
                </a:solidFill>
              </a:rPr>
              <a:t>　　</a:t>
            </a:r>
            <a:r>
              <a:rPr lang="ja-JP" altLang="en-US" sz="2800" b="1" kern="0" dirty="0" smtClean="0">
                <a:solidFill>
                  <a:schemeClr val="tx1"/>
                </a:solidFill>
              </a:rPr>
              <a:t>プロジェクト変更</a:t>
            </a:r>
            <a:r>
              <a:rPr lang="ja-JP" altLang="en-US" sz="2800" b="1" kern="0" dirty="0">
                <a:solidFill>
                  <a:schemeClr val="tx1"/>
                </a:solidFill>
              </a:rPr>
              <a:t>管理台帳</a:t>
            </a:r>
            <a:endParaRPr lang="ja-JP" altLang="en-US" sz="2800" b="1" kern="0" dirty="0"/>
          </a:p>
        </p:txBody>
      </p:sp>
    </p:spTree>
    <p:extLst>
      <p:ext uri="{BB962C8B-B14F-4D97-AF65-F5344CB8AC3E}">
        <p14:creationId xmlns:p14="http://schemas.microsoft.com/office/powerpoint/2010/main" val="18132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73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412823"/>
              </p:ext>
            </p:extLst>
          </p:nvPr>
        </p:nvGraphicFramePr>
        <p:xfrm>
          <a:off x="521877" y="3226594"/>
          <a:ext cx="7974661" cy="1299834"/>
        </p:xfrm>
        <a:graphic>
          <a:graphicData uri="http://schemas.openxmlformats.org/drawingml/2006/table">
            <a:tbl>
              <a:tblPr/>
              <a:tblGrid>
                <a:gridCol w="1581846"/>
                <a:gridCol w="4614682"/>
                <a:gridCol w="592711"/>
                <a:gridCol w="592711"/>
                <a:gridCol w="592711"/>
              </a:tblGrid>
              <a:tr h="381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是正作業</a:t>
                      </a:r>
                    </a:p>
                  </a:txBody>
                  <a:tcPr marL="91441" marR="91441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是正内容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担当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目標日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実施日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46"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91441" marR="9144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46"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91441" marR="9144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67422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3695"/>
              </p:ext>
            </p:extLst>
          </p:nvPr>
        </p:nvGraphicFramePr>
        <p:xfrm>
          <a:off x="521877" y="4917281"/>
          <a:ext cx="7974663" cy="1580556"/>
        </p:xfrm>
        <a:graphic>
          <a:graphicData uri="http://schemas.openxmlformats.org/drawingml/2006/table">
            <a:tbl>
              <a:tblPr/>
              <a:tblGrid>
                <a:gridCol w="949365"/>
                <a:gridCol w="7025298"/>
              </a:tblGrid>
              <a:tr h="79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課題</a:t>
                      </a:r>
                    </a:p>
                  </a:txBody>
                  <a:tcPr marL="91441" marR="91441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リスク</a:t>
                      </a:r>
                    </a:p>
                  </a:txBody>
                  <a:tcPr marL="91441" marR="91441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3565" name="フッター プレースホルダー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mtClean="0"/>
              <a:t>Copyright©Ten`s.Co.,LTD</a:t>
            </a:r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625988"/>
              </p:ext>
            </p:extLst>
          </p:nvPr>
        </p:nvGraphicFramePr>
        <p:xfrm>
          <a:off x="521877" y="1065609"/>
          <a:ext cx="7974662" cy="611686"/>
        </p:xfrm>
        <a:graphic>
          <a:graphicData uri="http://schemas.openxmlformats.org/drawingml/2006/table">
            <a:tbl>
              <a:tblPr/>
              <a:tblGrid>
                <a:gridCol w="1414859"/>
                <a:gridCol w="6559803"/>
              </a:tblGrid>
              <a:tr h="305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プロジェクト名</a:t>
                      </a:r>
                    </a:p>
                  </a:txBody>
                  <a:tcPr marL="91441" marR="91441" marT="45743" marB="45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                    　</a:t>
                      </a:r>
                    </a:p>
                  </a:txBody>
                  <a:tcPr marL="91441" marR="91441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参加者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43" marB="45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31197"/>
              </p:ext>
            </p:extLst>
          </p:nvPr>
        </p:nvGraphicFramePr>
        <p:xfrm>
          <a:off x="521877" y="1662411"/>
          <a:ext cx="7974663" cy="1577579"/>
        </p:xfrm>
        <a:graphic>
          <a:graphicData uri="http://schemas.openxmlformats.org/drawingml/2006/table">
            <a:tbl>
              <a:tblPr/>
              <a:tblGrid>
                <a:gridCol w="1075947"/>
                <a:gridCol w="6898716"/>
              </a:tblGrid>
              <a:tr h="520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先週の達成作業</a:t>
                      </a:r>
                    </a:p>
                  </a:txBody>
                  <a:tcPr marL="91441" marR="91441" marT="45743" marB="45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先週の未達成作業</a:t>
                      </a:r>
                    </a:p>
                  </a:txBody>
                  <a:tcPr marL="91441" marR="91441" marT="45743" marB="45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今週の作業と計画</a:t>
                      </a:r>
                    </a:p>
                  </a:txBody>
                  <a:tcPr marL="91441" marR="91441" marT="45743" marB="45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41" marR="91441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46516" y="193477"/>
            <a:ext cx="6620239" cy="59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579" tIns="41290" rIns="82579" bIns="4129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lvl="1" algn="l">
              <a:spcBef>
                <a:spcPct val="50000"/>
              </a:spcBef>
              <a:defRPr/>
            </a:pPr>
            <a:r>
              <a:rPr lang="ja-JP" altLang="en-US" sz="2800" b="1" dirty="0" smtClean="0">
                <a:latin typeface="+mj-ea"/>
              </a:rPr>
              <a:t>プロジェクト・ステータス・レポート</a:t>
            </a:r>
            <a:endParaRPr lang="ja-JP" altLang="en-US" sz="2800" b="1" dirty="0">
              <a:latin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 bwMode="auto">
          <a:xfrm>
            <a:off x="6660232" y="659222"/>
            <a:ext cx="1413049" cy="2615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square" lIns="91353" tIns="45677" rIns="91353" bIns="45677" anchor="ctr">
            <a:spAutoFit/>
          </a:bodyPr>
          <a:lstStyle/>
          <a:p>
            <a:pPr lvl="0">
              <a:defRPr/>
            </a:pPr>
            <a:r>
              <a:rPr lang="ja-JP" altLang="en-US" sz="1100" b="1" dirty="0">
                <a:latin typeface="Times New Roman" pitchFamily="18" charset="0"/>
                <a:ea typeface="ＭＳ Ｐゴシック" pitchFamily="50" charset="-128"/>
              </a:rPr>
              <a:t>会議日</a:t>
            </a:r>
            <a:r>
              <a:rPr lang="en-US" altLang="ja-JP" sz="1100" b="1" dirty="0">
                <a:latin typeface="Times New Roman" pitchFamily="18" charset="0"/>
                <a:ea typeface="ＭＳ Ｐゴシック" pitchFamily="50" charset="-128"/>
              </a:rPr>
              <a:t>(             </a:t>
            </a:r>
            <a:r>
              <a:rPr lang="en-US" altLang="ja-JP" sz="1100" b="1" dirty="0" smtClean="0">
                <a:latin typeface="Times New Roman" pitchFamily="18" charset="0"/>
                <a:ea typeface="ＭＳ Ｐゴシック" pitchFamily="50" charset="-128"/>
              </a:rPr>
              <a:t>)</a:t>
            </a:r>
            <a:endParaRPr lang="ja-JP" altLang="en-US" sz="1100" b="1" dirty="0"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8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画面に合わせる (4:3)</PresentationFormat>
  <Paragraphs>71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　　プロジェクト変更管理申請書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プロジェクト変更管理申請書</dc:title>
  <dc:creator>asami</dc:creator>
  <cp:lastModifiedBy>FJ-USER</cp:lastModifiedBy>
  <cp:revision>1</cp:revision>
  <dcterms:created xsi:type="dcterms:W3CDTF">2020-07-16T07:11:39Z</dcterms:created>
  <dcterms:modified xsi:type="dcterms:W3CDTF">2020-07-16T07:17:20Z</dcterms:modified>
</cp:coreProperties>
</file>