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720" r:id="rId2"/>
  </p:sldIdLst>
  <p:sldSz cx="9144000" cy="6858000" type="screen4x3"/>
  <p:notesSz cx="6858000" cy="99456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">
          <p15:clr>
            <a:srgbClr val="A4A3A4"/>
          </p15:clr>
        </p15:guide>
        <p15:guide id="2" orient="horz" pos="3702">
          <p15:clr>
            <a:srgbClr val="A4A3A4"/>
          </p15:clr>
        </p15:guide>
        <p15:guide id="3" orient="horz" pos="1191">
          <p15:clr>
            <a:srgbClr val="A4A3A4"/>
          </p15:clr>
        </p15:guide>
        <p15:guide id="4" orient="horz" pos="3895">
          <p15:clr>
            <a:srgbClr val="A4A3A4"/>
          </p15:clr>
        </p15:guide>
        <p15:guide id="5" orient="horz" pos="125">
          <p15:clr>
            <a:srgbClr val="A4A3A4"/>
          </p15:clr>
        </p15:guide>
        <p15:guide id="6" orient="horz" pos="122">
          <p15:clr>
            <a:srgbClr val="A4A3A4"/>
          </p15:clr>
        </p15:guide>
        <p15:guide id="7" orient="horz" pos="1396">
          <p15:clr>
            <a:srgbClr val="A4A3A4"/>
          </p15:clr>
        </p15:guide>
        <p15:guide id="8" orient="horz" pos="169">
          <p15:clr>
            <a:srgbClr val="A4A3A4"/>
          </p15:clr>
        </p15:guide>
        <p15:guide id="9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FF99"/>
    <a:srgbClr val="000066"/>
    <a:srgbClr val="CCECFF"/>
    <a:srgbClr val="CCFFCC"/>
    <a:srgbClr val="FFCCFF"/>
    <a:srgbClr val="C0C0C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424" autoAdjust="0"/>
  </p:normalViewPr>
  <p:slideViewPr>
    <p:cSldViewPr snapToGrid="0">
      <p:cViewPr varScale="1">
        <p:scale>
          <a:sx n="72" d="100"/>
          <a:sy n="72" d="100"/>
        </p:scale>
        <p:origin x="1056" y="56"/>
      </p:cViewPr>
      <p:guideLst>
        <p:guide orient="horz" pos="171"/>
        <p:guide orient="horz" pos="3702"/>
        <p:guide orient="horz" pos="1191"/>
        <p:guide orient="horz" pos="3895"/>
        <p:guide orient="horz" pos="125"/>
        <p:guide orient="horz" pos="122"/>
        <p:guide orient="horz" pos="1396"/>
        <p:guide orient="horz" pos="169"/>
        <p:guide pos="1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5E355B0-ECCD-44FC-B07D-BE25599E5A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9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622" tIns="45811" rIns="91622" bIns="45811" numCol="1" anchor="t" anchorCtr="0" compatLnSpc="1">
            <a:prstTxWarp prst="textNoShape">
              <a:avLst/>
            </a:prstTxWarp>
          </a:bodyPr>
          <a:lstStyle>
            <a:lvl1pPr algn="l" defTabSz="915988" eaLnBrk="1" hangingPunct="1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136EB70-CB0A-4442-8449-F195519CC3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9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622" tIns="45811" rIns="91622" bIns="45811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A50E2679-A732-415E-BC32-DEC016372A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0213" cy="49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622" tIns="45811" rIns="91622" bIns="45811" numCol="1" anchor="b" anchorCtr="0" compatLnSpc="1">
            <a:prstTxWarp prst="textNoShape">
              <a:avLst/>
            </a:prstTxWarp>
          </a:bodyPr>
          <a:lstStyle>
            <a:lvl1pPr algn="l" defTabSz="915988" eaLnBrk="1" hangingPunct="1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D6EC5E1B-A042-47CD-9825-E125EBAE5C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47213"/>
            <a:ext cx="2970212" cy="49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622" tIns="45811" rIns="91622" bIns="45811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>
                <a:latin typeface="Times New Roman" panose="02020603050405020304" pitchFamily="18" charset="0"/>
              </a:defRPr>
            </a:lvl1pPr>
          </a:lstStyle>
          <a:p>
            <a:fld id="{C3401F67-37EF-4EBB-A108-BC27DBCAD9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4306E53-EF19-413E-A873-BB2E40872C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9263" cy="5318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91622" tIns="45811" rIns="91622" bIns="45811" numCol="1" anchor="ctr" anchorCtr="0" compatLnSpc="1">
            <a:prstTxWarp prst="textNoShape">
              <a:avLst/>
            </a:prstTxWarp>
          </a:bodyPr>
          <a:lstStyle>
            <a:lvl1pPr algn="l" defTabSz="915988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0AF0048-5BBC-49AC-BF94-E5B85E5079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13063" cy="5318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91622" tIns="45811" rIns="91622" bIns="45811" numCol="1" anchor="ctr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9AA2CFB-ACCF-4994-AE53-FBA721B241C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62025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AB368B49-7553-483F-B06B-CD735A64CB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24400"/>
            <a:ext cx="5062537" cy="44942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91622" tIns="45811" rIns="91622" bIns="45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2A4637B3-8C89-47D9-A1AB-6E663E1CA4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89263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91622" tIns="45811" rIns="91622" bIns="45811" numCol="1" anchor="b" anchorCtr="0" compatLnSpc="1">
            <a:prstTxWarp prst="textNoShape">
              <a:avLst/>
            </a:prstTxWarp>
          </a:bodyPr>
          <a:lstStyle>
            <a:lvl1pPr algn="l" defTabSz="915988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663AF40D-7CB7-495B-BBBA-051E90F77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9447213"/>
            <a:ext cx="2913063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91622" tIns="45811" rIns="91622" bIns="45811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/>
            </a:lvl1pPr>
          </a:lstStyle>
          <a:p>
            <a:fld id="{10D81AB9-FA70-43D4-A0FE-9619EE57C7A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8708887F-94CF-4F0E-ADF5-0439FC3FEA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098E0F4E-05EC-454E-AF8F-869AB7BE5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/>
              <a:t>顧客に対して、現在わかっていること、わかっていないことを整理します。</a:t>
            </a:r>
          </a:p>
          <a:p>
            <a:r>
              <a:rPr lang="ja-JP" altLang="en-US"/>
              <a:t>必要な情報をリストアップします。</a:t>
            </a:r>
          </a:p>
          <a:p>
            <a:r>
              <a:rPr lang="ja-JP" altLang="en-US"/>
              <a:t>・提案するために必要な情報</a:t>
            </a:r>
          </a:p>
          <a:p>
            <a:r>
              <a:rPr lang="ja-JP" altLang="en-US"/>
              <a:t>・検討してもらうために必要な情報</a:t>
            </a:r>
          </a:p>
          <a:p>
            <a:r>
              <a:rPr lang="ja-JP" altLang="en-US"/>
              <a:t>・契約してもらうために必要な情報</a:t>
            </a:r>
          </a:p>
          <a:p>
            <a:r>
              <a:rPr lang="ja-JP" altLang="en-US"/>
              <a:t>顧客への訪問目的の初期は、上記内容のわからないことへの質問になります。人と物とお金で整理して考えてみます。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/>
              <a:t>人に関しても項目は以下の物があります。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検討部署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担当者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決裁者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決済方法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決済ルート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物に関しての項目は以下の物があります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現状の取引先</a:t>
            </a:r>
          </a:p>
          <a:p>
            <a:pPr>
              <a:spcBef>
                <a:spcPct val="0"/>
              </a:spcBef>
            </a:pP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◆導入年月日</a:t>
            </a:r>
          </a:p>
          <a:p>
            <a:pPr>
              <a:spcBef>
                <a:spcPct val="0"/>
              </a:spcBef>
            </a:pP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契約形態</a:t>
            </a:r>
          </a:p>
          <a:p>
            <a:pPr>
              <a:spcBef>
                <a:spcPct val="0"/>
              </a:spcBef>
            </a:pP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取引の経緯／理由</a:t>
            </a:r>
          </a:p>
          <a:p>
            <a:pPr>
              <a:spcBef>
                <a:spcPct val="0"/>
              </a:spcBef>
            </a:pP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現状の問題点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予測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お金に関しての項目は以下の物があります</a:t>
            </a:r>
          </a:p>
          <a:p>
            <a:pPr>
              <a:spcBef>
                <a:spcPct val="0"/>
              </a:spcBef>
            </a:pP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過去の購入金額</a:t>
            </a:r>
          </a:p>
          <a:p>
            <a:pPr>
              <a:spcBef>
                <a:spcPct val="0"/>
              </a:spcBef>
            </a:pP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予算の有無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予算金額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◆予算申請時期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検討時期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予算執行時期</a:t>
            </a:r>
          </a:p>
          <a:p>
            <a:pPr eaLnBrk="1" hangingPunct="1">
              <a:spcBef>
                <a:spcPct val="0"/>
              </a:spcBef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3E211644-F1AB-40B8-A934-D1177E6CFB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1AAFD99-97E4-4DF5-A777-8EC573FDE9D7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B0FA1129-B536-4106-B018-5A24499FBF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77800"/>
            <a:ext cx="9144000" cy="72263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16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7250" y="825500"/>
            <a:ext cx="6865938" cy="11715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提案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24350" y="3235325"/>
            <a:ext cx="4668838" cy="7588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A86240-928D-44C3-A99D-B7DF09496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65863"/>
            <a:ext cx="1922463" cy="481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78D719-763E-4F6B-9A3B-4D5A4B0B4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57538" y="6265863"/>
            <a:ext cx="2814637" cy="481012"/>
          </a:xfrm>
        </p:spPr>
        <p:txBody>
          <a:bodyPr/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6C70E6-CB89-4BEB-BBEC-DC545AD15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21450" y="6265863"/>
            <a:ext cx="1922463" cy="481012"/>
          </a:xfrm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9E8BB384-A399-4E21-86E3-68F70818A1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674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3EF5ED-A71A-4FBC-A77D-D96A1077E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409B7E-94C8-4E9E-B343-DFEC328CF7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49A47-C124-436D-B3BA-A8335DCDB18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63393E-24D2-4EBB-9857-F3BE6E3F243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620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9563" y="87313"/>
            <a:ext cx="2127250" cy="60404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4638" y="87313"/>
            <a:ext cx="6232525" cy="60404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244F61-049A-42C0-9F10-4CE544479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0FF9B2-2E2E-449E-A0C5-36BAEAF03D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7B498-8F02-4E1F-9FD8-D12A1BD7895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5D111E-6B9C-47BB-BCFF-DC239BB169D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23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11D13D-0C75-4171-B409-24D74DCDF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4AADD4-87BE-4A2F-BDD2-87A4CB5684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527AB-A743-48D2-8CEE-54FC1B01109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25AF82-8250-4888-8FBA-E722DABF37D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32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CAD0F0-7DEC-406C-AC4D-9B66651513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ABD547-62D6-416D-81D0-ABA2FCBF97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69DD4-0025-4C89-91BC-C09881A8AA5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560A0E-4BD8-455D-A10E-A7C2772E5D5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548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74638" y="1063625"/>
            <a:ext cx="4144962" cy="5064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0" y="1063625"/>
            <a:ext cx="4146550" cy="5064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8BFE91-8AEE-4140-976C-9561199F88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6520CB-B9D3-4B43-BF08-51352E97B9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948AB-B99E-4E6C-9ED4-BB8FB23050E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39B2375-3BC8-4120-9CD4-8F1635213EF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53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BAA260-DA5A-4876-B2B5-1B02D2C9D4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691584A-E593-44E1-8926-8569909D53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048D0-5812-4D11-8660-72680787375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AFE13BC-A5E1-4507-B04B-3B9F460F2A3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284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0FFC13-DC45-4220-B75D-C48FA433CB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1781BB-7BF6-48AD-95D6-0817DF1CF0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BE9C7-5AC1-4817-AFED-368899CEB2D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6A7B7E-254E-4014-A904-D4F817DD7A1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55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7349DF-6B35-457E-A6BF-906B616CA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1E4DDA0-6A48-4002-81FE-4B9157DFDC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CB94E-1C4E-4F66-A6D9-4D4DCF7FB9F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BB85FA-64D7-4644-B854-AC64685EC0D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327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83E14F-BAC6-4F4C-B1A6-AF52E5BB6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6AACB5-53D2-45D7-A9C9-8B2E00A194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A4B65-763C-4ABE-96D1-E54B3B96451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DDD8E-C933-4B82-90E9-A0EEE12F925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019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B43F44-6C52-4083-9CAB-F39E85F2D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2B398E-391B-4012-AD94-29C16D5EB7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5F1E4-519A-453D-98B9-F60AF33CB63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406AEDD-252B-40FD-92C5-BC5D38CD8FD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06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CF350E-6F36-4AFF-A182-EAD3D8192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4638" y="87313"/>
            <a:ext cx="8512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79449FF-D4E8-4C0D-BFD9-551D5EEF3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1063625"/>
            <a:ext cx="8443912" cy="506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8B38DDC-574E-4522-9358-25C15DEE40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049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300">
            <a:extLst>
              <a:ext uri="{FF2B5EF4-FFF2-40B4-BE49-F238E27FC236}">
                <a16:creationId xmlns:a16="http://schemas.microsoft.com/office/drawing/2014/main" id="{4246ECEC-F287-40DD-884A-DEBEDE8D4520}"/>
              </a:ext>
            </a:extLst>
          </p:cNvPr>
          <p:cNvSpPr>
            <a:spLocks noChangeArrowheads="1"/>
          </p:cNvSpPr>
          <p:nvPr userDrawn="1"/>
        </p:nvSpPr>
        <p:spPr bwMode="auto">
          <a:xfrm rot="-5400000">
            <a:off x="1143000" y="-1143000"/>
            <a:ext cx="6858000" cy="91440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1600"/>
          </a:p>
        </p:txBody>
      </p:sp>
      <p:sp>
        <p:nvSpPr>
          <p:cNvPr id="1030" name="Line 301">
            <a:extLst>
              <a:ext uri="{FF2B5EF4-FFF2-40B4-BE49-F238E27FC236}">
                <a16:creationId xmlns:a16="http://schemas.microsoft.com/office/drawing/2014/main" id="{2EF5974B-1E48-4EC4-ADFA-8959505622B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98488"/>
            <a:ext cx="9144000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A2285267-D5E6-4189-B126-82730C3C09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667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kumimoji="0" sz="900">
                <a:latin typeface="Century" panose="02040604050505020304" pitchFamily="18" charset="0"/>
              </a:defRPr>
            </a:lvl1pPr>
          </a:lstStyle>
          <a:p>
            <a:fld id="{96DFA8F8-0274-4F0A-B70E-63AB4BF1407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D4E21EC3-420B-485E-9D9B-4FF48F4D23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81588" y="6632575"/>
            <a:ext cx="354171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/>
              <a:t>©World Business Brain Co.,Ltd.  All rights reserved.</a:t>
            </a:r>
            <a:r>
              <a:rPr lang="en-US" altLang="ja-JP" sz="90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7702" name="Group 38">
            <a:extLst>
              <a:ext uri="{FF2B5EF4-FFF2-40B4-BE49-F238E27FC236}">
                <a16:creationId xmlns:a16="http://schemas.microsoft.com/office/drawing/2014/main" id="{2015E9D9-97EA-4765-A786-C53B5E61E0AB}"/>
              </a:ext>
            </a:extLst>
          </p:cNvPr>
          <p:cNvGraphicFramePr>
            <a:graphicFrameLocks noGrp="1"/>
          </p:cNvGraphicFramePr>
          <p:nvPr/>
        </p:nvGraphicFramePr>
        <p:xfrm>
          <a:off x="214313" y="1357313"/>
          <a:ext cx="8634412" cy="5257800"/>
        </p:xfrm>
        <a:graphic>
          <a:graphicData uri="http://schemas.openxmlformats.org/drawingml/2006/table">
            <a:tbl>
              <a:tblPr/>
              <a:tblGrid>
                <a:gridCol w="188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68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顧客情報</a:t>
                      </a:r>
                    </a:p>
                  </a:txBody>
                  <a:tcPr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人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物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金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資本金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設立年月日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従業員数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上場／非上場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売上／利益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出先数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ﾕｻﾞｰ／ﾉﾝﾔｻﾞｰ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検討部署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担当者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決裁者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決済方法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決済ルート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現状の取引先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◆導入年月日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契約形態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取引の経緯／理由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現状の問題点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予測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)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過去の購入金額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予算の有無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予算金額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◆予算申請時期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検討時期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)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◆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予算執行時期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納入時期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)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91" name="テキスト ボックス 3">
            <a:extLst>
              <a:ext uri="{FF2B5EF4-FFF2-40B4-BE49-F238E27FC236}">
                <a16:creationId xmlns:a16="http://schemas.microsoft.com/office/drawing/2014/main" id="{2F81C919-DBCC-4A13-9E61-DE287161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906463"/>
            <a:ext cx="35194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Times New Roman" panose="02020603050405020304" pitchFamily="18" charset="0"/>
                <a:ea typeface="HGP創英角ｺﾞｼｯｸUB" panose="020B0900000000000000" pitchFamily="50" charset="-128"/>
              </a:rPr>
              <a:t>お客様名</a:t>
            </a:r>
          </a:p>
        </p:txBody>
      </p:sp>
      <p:sp>
        <p:nvSpPr>
          <p:cNvPr id="3092" name="正方形/長方形 5">
            <a:extLst>
              <a:ext uri="{FF2B5EF4-FFF2-40B4-BE49-F238E27FC236}">
                <a16:creationId xmlns:a16="http://schemas.microsoft.com/office/drawing/2014/main" id="{FE6093F8-4E09-4DC1-A425-2D319C091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3" y="53975"/>
            <a:ext cx="525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ea typeface="HG丸ｺﾞｼｯｸM-PRO" panose="020F0600000000000000" pitchFamily="50" charset="-128"/>
              </a:rPr>
              <a:t>お客様基本情報シート</a:t>
            </a:r>
            <a:endParaRPr lang="ja-JP" altLang="en-US" sz="2400"/>
          </a:p>
        </p:txBody>
      </p:sp>
      <p:sp>
        <p:nvSpPr>
          <p:cNvPr id="3093" name="テキスト ボックス 3">
            <a:extLst>
              <a:ext uri="{FF2B5EF4-FFF2-40B4-BE49-F238E27FC236}">
                <a16:creationId xmlns:a16="http://schemas.microsoft.com/office/drawing/2014/main" id="{B28E552B-2446-40DC-A16D-81B5407D6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013" y="906463"/>
            <a:ext cx="5065712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>
                <a:latin typeface="Times New Roman" panose="02020603050405020304" pitchFamily="18" charset="0"/>
                <a:ea typeface="HGP創英角ｺﾞｼｯｸUB" panose="020B0900000000000000" pitchFamily="50" charset="-128"/>
              </a:rPr>
              <a:t>住所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PCOR_PPP_SCONS_TXT_Compass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PCOR_PPP_SCONS_TXT_Compas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TPCOR_PPP_SCONS_TXT_Compa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COR_PPP_SCONS_TXT_Compa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COR_PPP_SCONS_TXT_Compa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COR_PPP_SCONS_TXT_Compa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COR_PPP_SCONS_TXT_Compa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COR_PPP_SCONS_TXT_Compa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COR_PPP_SCONS_TXT_Compa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Designs\TPCOR_PPP_SCONS_TXT_Compass.pot</Template>
  <TotalTime>14964</TotalTime>
  <Words>278</Words>
  <Application>Microsoft Office PowerPoint</Application>
  <PresentationFormat>画面に合わせる (4:3)</PresentationFormat>
  <Paragraphs>82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Times New Roman</vt:lpstr>
      <vt:lpstr>ＭＳ Ｐ明朝</vt:lpstr>
      <vt:lpstr>Century</vt:lpstr>
      <vt:lpstr>HG丸ｺﾞｼｯｸM-PRO</vt:lpstr>
      <vt:lpstr>HGP創英角ｺﾞｼｯｸUB</vt:lpstr>
      <vt:lpstr>TPCOR_PPP_SCONS_TXT_Compass</vt:lpstr>
      <vt:lpstr>PowerPoint プレゼンテーション</vt:lpstr>
    </vt:vector>
  </TitlesOfParts>
  <Company>WBB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しのはら</dc:creator>
  <cp:lastModifiedBy>MAKOTO KURAMOCHI</cp:lastModifiedBy>
  <cp:revision>1316</cp:revision>
  <cp:lastPrinted>2003-03-26T11:03:59Z</cp:lastPrinted>
  <dcterms:created xsi:type="dcterms:W3CDTF">2001-10-05T15:09:08Z</dcterms:created>
  <dcterms:modified xsi:type="dcterms:W3CDTF">2020-08-16T01:04:36Z</dcterms:modified>
</cp:coreProperties>
</file>